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66" r:id="rId3"/>
    <p:sldId id="268" r:id="rId4"/>
    <p:sldId id="269" r:id="rId5"/>
    <p:sldId id="270" r:id="rId6"/>
    <p:sldId id="271" r:id="rId7"/>
    <p:sldId id="272" r:id="rId8"/>
    <p:sldId id="276" r:id="rId9"/>
    <p:sldId id="273" r:id="rId10"/>
    <p:sldId id="274" r:id="rId11"/>
    <p:sldId id="275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417716-9FC9-441F-9470-6A5AAA72C537}">
          <p14:sldIdLst>
            <p14:sldId id="267"/>
            <p14:sldId id="266"/>
            <p14:sldId id="268"/>
            <p14:sldId id="269"/>
            <p14:sldId id="270"/>
            <p14:sldId id="271"/>
            <p14:sldId id="272"/>
            <p14:sldId id="276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36"/>
    <a:srgbClr val="69102E"/>
    <a:srgbClr val="66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8" autoAdjust="0"/>
    <p:restoredTop sz="86475" autoAdjust="0"/>
  </p:normalViewPr>
  <p:slideViewPr>
    <p:cSldViewPr snapToGrid="0" snapToObjects="1">
      <p:cViewPr varScale="1">
        <p:scale>
          <a:sx n="73" d="100"/>
          <a:sy n="73" d="100"/>
        </p:scale>
        <p:origin x="19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8"/>
    </p:cViewPr>
  </p:sorterViewPr>
  <p:notesViewPr>
    <p:cSldViewPr snapToGrid="0" snapToObject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C1E05-D2FF-464B-9F57-2F8CDDABF3D1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0BF69-0111-415F-83B6-AF8CD3C77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44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A7724-A9F5-43F6-A7D4-018EA5C19343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A15F2-DB43-49E2-B887-84F8A10DC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There has been recent interest in aerospace industry to design aircraft meant for very high speeds(Mach 5+) and high altitudes.</a:t>
            </a:r>
          </a:p>
          <a:p>
            <a:r>
              <a:rPr lang="en-US" sz="1200" dirty="0"/>
              <a:t>This brings with it large forces and temperatures which need to properly accounted for in design and analysis.</a:t>
            </a:r>
          </a:p>
          <a:p>
            <a:r>
              <a:rPr lang="en-US" sz="1200" dirty="0"/>
              <a:t>One potential issue is intermittent contact between substructures in conjunction with these high temperatures (whether caused by thermal expansion, mechanical vibration, or both). </a:t>
            </a:r>
          </a:p>
          <a:p>
            <a:r>
              <a:rPr lang="en-US" sz="1200" dirty="0"/>
              <a:t>Example: Hat Stiffened Panel</a:t>
            </a:r>
          </a:p>
          <a:p>
            <a:r>
              <a:rPr lang="en-US" sz="1200" dirty="0"/>
              <a:t>Other applications of this kind of thermo-elastic contact including nuclear reactor cooling and electronics.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A15F2-DB43-49E2-B887-84F8A10DC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3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A15F2-DB43-49E2-B887-84F8A10DC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3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A15F2-DB43-49E2-B887-84F8A10DCB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9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5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8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7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9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6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0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7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89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AutoShape 12"/>
          <p:cNvSpPr>
            <a:spLocks noChangeArrowheads="1"/>
          </p:cNvSpPr>
          <p:nvPr/>
        </p:nvSpPr>
        <p:spPr bwMode="auto">
          <a:xfrm>
            <a:off x="431800" y="685800"/>
            <a:ext cx="2565400" cy="6172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288925" y="559594"/>
            <a:ext cx="434975" cy="4409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288925" y="559593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952500" y="685800"/>
            <a:ext cx="8191500" cy="617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921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15875" y="0"/>
            <a:ext cx="3048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7313"/>
            <a:ext cx="4724400" cy="4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0" y="520700"/>
            <a:ext cx="9144000" cy="0"/>
          </a:xfrm>
          <a:prstGeom prst="line">
            <a:avLst/>
          </a:prstGeom>
          <a:noFill/>
          <a:ln w="76200">
            <a:solidFill>
              <a:srgbClr val="FFCE3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431800" y="6096000"/>
            <a:ext cx="584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8" name="Picture 14" descr="logo_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5" y="6284913"/>
            <a:ext cx="944563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4600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31025" y="52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EF7703-01BE-4DA3-BF48-4C0230895D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avi"/><Relationship Id="rId7" Type="http://schemas.openxmlformats.org/officeDocument/2006/relationships/image" Target="../media/image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8370" y="1221241"/>
            <a:ext cx="7772400" cy="1246188"/>
          </a:xfrm>
        </p:spPr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</a:rPr>
              <a:t>1D Thermo-elastic Contact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1828" y="3066145"/>
            <a:ext cx="2625270" cy="1752600"/>
          </a:xfrm>
        </p:spPr>
        <p:txBody>
          <a:bodyPr/>
          <a:lstStyle/>
          <a:p>
            <a:r>
              <a:rPr lang="en-US" dirty="0" err="1"/>
              <a:t>Chuyun</a:t>
            </a:r>
            <a:r>
              <a:rPr lang="en-US" dirty="0"/>
              <a:t> Guan</a:t>
            </a:r>
          </a:p>
          <a:p>
            <a:r>
              <a:rPr lang="en-US" dirty="0"/>
              <a:t> Abdul Khalid</a:t>
            </a:r>
          </a:p>
          <a:p>
            <a:r>
              <a:rPr lang="en-US" dirty="0"/>
              <a:t> Faisal Raja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534808" y="3058888"/>
            <a:ext cx="3172279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Ashish Rana</a:t>
            </a:r>
          </a:p>
          <a:p>
            <a:r>
              <a:rPr lang="en-US" kern="0" dirty="0"/>
              <a:t> Run Si</a:t>
            </a:r>
          </a:p>
          <a:p>
            <a:r>
              <a:rPr lang="en-US" kern="0" dirty="0"/>
              <a:t> Bret Wainwright</a:t>
            </a:r>
          </a:p>
        </p:txBody>
      </p:sp>
    </p:spTree>
    <p:extLst>
      <p:ext uri="{BB962C8B-B14F-4D97-AF65-F5344CB8AC3E}">
        <p14:creationId xmlns:p14="http://schemas.microsoft.com/office/powerpoint/2010/main" val="86231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51543"/>
          </a:xfrm>
        </p:spPr>
        <p:txBody>
          <a:bodyPr/>
          <a:lstStyle/>
          <a:p>
            <a:r>
              <a:rPr lang="en-US" sz="3000" b="1">
                <a:solidFill>
                  <a:schemeClr val="tx1"/>
                </a:solidFill>
              </a:rPr>
              <a:t>References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61143"/>
            <a:ext cx="7772400" cy="4934857"/>
          </a:xfrm>
        </p:spPr>
        <p:txBody>
          <a:bodyPr/>
          <a:lstStyle/>
          <a:p>
            <a:pPr marL="0" indent="0">
              <a:buNone/>
            </a:pPr>
            <a:r>
              <a:rPr lang="en-US" sz="1100" baseline="30000" dirty="0"/>
              <a:t>[1] </a:t>
            </a:r>
            <a:r>
              <a:rPr lang="en-US" sz="1100" dirty="0" err="1"/>
              <a:t>Ahn</a:t>
            </a:r>
            <a:r>
              <a:rPr lang="en-US" sz="1100" dirty="0"/>
              <a:t>., J., Clark, N.,  “Mathematical and Numerical Approaches to a One-dimensional Dynamic </a:t>
            </a:r>
            <a:r>
              <a:rPr lang="en-US" sz="1100" dirty="0" err="1"/>
              <a:t>Thermoviscoelastic</a:t>
            </a:r>
            <a:r>
              <a:rPr lang="en-US" sz="1100" dirty="0"/>
              <a:t> Problem”, </a:t>
            </a:r>
            <a:r>
              <a:rPr lang="en-US" sz="1100" i="1" dirty="0"/>
              <a:t>Nonlinear Analysis: Real World Applications, </a:t>
            </a:r>
            <a:r>
              <a:rPr lang="en-US" sz="1100" dirty="0"/>
              <a:t>2014, pp. 437-451.</a:t>
            </a:r>
          </a:p>
          <a:p>
            <a:pPr marL="0" indent="0">
              <a:buNone/>
            </a:pPr>
            <a:r>
              <a:rPr lang="en-US" sz="1100" baseline="30000" dirty="0"/>
              <a:t>[2]</a:t>
            </a:r>
            <a:r>
              <a:rPr lang="en-US" sz="1100" dirty="0"/>
              <a:t> Alonso, M. P., </a:t>
            </a:r>
            <a:r>
              <a:rPr lang="en-US" sz="1100" dirty="0" err="1"/>
              <a:t>Garrido</a:t>
            </a:r>
            <a:r>
              <a:rPr lang="en-US" sz="1100" dirty="0"/>
              <a:t>, J. A., </a:t>
            </a:r>
            <a:r>
              <a:rPr lang="en-US" sz="1100" dirty="0" err="1"/>
              <a:t>Foces</a:t>
            </a:r>
            <a:r>
              <a:rPr lang="en-US" sz="1100" dirty="0"/>
              <a:t>, A., “Application of BEM to Solve Two-Dimensional </a:t>
            </a:r>
            <a:r>
              <a:rPr lang="en-US" sz="1100" dirty="0" err="1"/>
              <a:t>Thermoelastic</a:t>
            </a:r>
            <a:r>
              <a:rPr lang="en-US" sz="1100" dirty="0"/>
              <a:t> Contact Problem with Convection and Radiation Conditions”. </a:t>
            </a:r>
            <a:r>
              <a:rPr lang="en-US" sz="1100" i="1" dirty="0"/>
              <a:t>Computers &amp; Structures. </a:t>
            </a:r>
            <a:r>
              <a:rPr lang="en-US" sz="1100" dirty="0"/>
              <a:t>Vol 66. pp 115-125.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[3]</a:t>
            </a:r>
            <a:r>
              <a:rPr lang="en-US" sz="1100" dirty="0"/>
              <a:t> Barber, J. R., </a:t>
            </a:r>
            <a:r>
              <a:rPr lang="en-US" sz="1100" dirty="0" err="1"/>
              <a:t>Dundurs</a:t>
            </a:r>
            <a:r>
              <a:rPr lang="en-US" sz="1100" dirty="0"/>
              <a:t>, J. ,</a:t>
            </a:r>
            <a:r>
              <a:rPr lang="en-US" sz="1100" dirty="0" err="1"/>
              <a:t>Comninou</a:t>
            </a:r>
            <a:r>
              <a:rPr lang="en-US" sz="1100" dirty="0"/>
              <a:t>, M., “Stability Considerations in </a:t>
            </a:r>
            <a:r>
              <a:rPr lang="en-US" sz="1100" dirty="0" err="1"/>
              <a:t>Thermoelastic</a:t>
            </a:r>
            <a:r>
              <a:rPr lang="en-US" sz="1100" dirty="0"/>
              <a:t> Contact.</a:t>
            </a:r>
            <a:r>
              <a:rPr lang="en-US" sz="1100" i="1" dirty="0"/>
              <a:t> Journal of Applied Mechanics</a:t>
            </a:r>
            <a:r>
              <a:rPr lang="en-US" sz="1100" dirty="0"/>
              <a:t>, Vol. 47, 1980, pp. 871-874.</a:t>
            </a:r>
          </a:p>
          <a:p>
            <a:pPr marL="0" indent="0">
              <a:buNone/>
            </a:pPr>
            <a:r>
              <a:rPr lang="en-US" sz="1100" baseline="30000" dirty="0"/>
              <a:t>[4] </a:t>
            </a:r>
            <a:r>
              <a:rPr lang="en-US" sz="1100" dirty="0"/>
              <a:t>Barber J.R., “</a:t>
            </a:r>
            <a:r>
              <a:rPr lang="en-US" sz="1100" dirty="0" err="1"/>
              <a:t>Thermoelasticity</a:t>
            </a:r>
            <a:r>
              <a:rPr lang="en-US" sz="1100" dirty="0"/>
              <a:t> and Contact.” </a:t>
            </a:r>
            <a:r>
              <a:rPr lang="en-US" sz="1100" i="1" dirty="0"/>
              <a:t>Journal of Thermal Stresses</a:t>
            </a:r>
            <a:r>
              <a:rPr lang="en-US" sz="1100" dirty="0"/>
              <a:t>, Vol 22, 1999, pp 513-525. 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[5] </a:t>
            </a:r>
            <a:r>
              <a:rPr lang="en-US" sz="1100" dirty="0"/>
              <a:t>Barber, J. R. , Zhang, R. , “Transient </a:t>
            </a:r>
            <a:r>
              <a:rPr lang="en-US" sz="1100" dirty="0" err="1"/>
              <a:t>Behavoir</a:t>
            </a:r>
            <a:r>
              <a:rPr lang="en-US" sz="1100" dirty="0"/>
              <a:t>  and Stability  for the </a:t>
            </a:r>
            <a:r>
              <a:rPr lang="en-US" sz="1100" dirty="0" err="1"/>
              <a:t>thermoelastic</a:t>
            </a:r>
            <a:r>
              <a:rPr lang="en-US" sz="1100" dirty="0"/>
              <a:t> contact of two Rods of Dissimilar Materials.” </a:t>
            </a:r>
            <a:r>
              <a:rPr lang="en-US" sz="1100" i="1" dirty="0"/>
              <a:t>International Journal of Mechanical Science,</a:t>
            </a:r>
            <a:r>
              <a:rPr lang="en-US" sz="1100" dirty="0"/>
              <a:t> Vol. 30, 1988, pp. 691-704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[6] </a:t>
            </a:r>
            <a:r>
              <a:rPr lang="en-US" sz="1100" dirty="0" err="1"/>
              <a:t>Comninou</a:t>
            </a:r>
            <a:r>
              <a:rPr lang="en-US" sz="1100" dirty="0"/>
              <a:t>, M. , </a:t>
            </a:r>
            <a:r>
              <a:rPr lang="en-US" sz="1100" dirty="0" err="1"/>
              <a:t>Dundurs</a:t>
            </a:r>
            <a:r>
              <a:rPr lang="en-US" sz="1100" dirty="0"/>
              <a:t>, J. “On Boundary Conditions In Contact Problems With Heat Conduction.”, Developments In Theoretical And Applied Mechanics, Vol. 8, 1976</a:t>
            </a:r>
          </a:p>
          <a:p>
            <a:pPr marL="0" indent="0">
              <a:buNone/>
            </a:pPr>
            <a:r>
              <a:rPr lang="en-US" sz="1100" baseline="30000" dirty="0"/>
              <a:t>[7]</a:t>
            </a:r>
            <a:r>
              <a:rPr lang="en-US" sz="1100" dirty="0"/>
              <a:t> </a:t>
            </a:r>
            <a:r>
              <a:rPr lang="en-US" sz="1100" dirty="0" err="1"/>
              <a:t>Comninou</a:t>
            </a:r>
            <a:r>
              <a:rPr lang="en-US" sz="1100" dirty="0"/>
              <a:t>, M. , </a:t>
            </a:r>
            <a:r>
              <a:rPr lang="en-US" sz="1100" dirty="0" err="1"/>
              <a:t>Dundurs</a:t>
            </a:r>
            <a:r>
              <a:rPr lang="en-US" sz="1100" dirty="0"/>
              <a:t>, J. “ On the Barber Boundary Conditions for </a:t>
            </a:r>
            <a:r>
              <a:rPr lang="en-US" sz="1100" dirty="0" err="1"/>
              <a:t>Thermoelastic</a:t>
            </a:r>
            <a:r>
              <a:rPr lang="en-US" sz="1100" dirty="0"/>
              <a:t> Contact. </a:t>
            </a:r>
            <a:r>
              <a:rPr lang="en-US" sz="1100" i="1" dirty="0"/>
              <a:t>Journal of Applied Mechanics</a:t>
            </a:r>
            <a:r>
              <a:rPr lang="en-US" sz="1100" dirty="0"/>
              <a:t>, Vol. 46, 1979, pp. 849-853.</a:t>
            </a:r>
          </a:p>
          <a:p>
            <a:pPr marL="0" indent="0">
              <a:buNone/>
            </a:pPr>
            <a:r>
              <a:rPr lang="en-US" sz="1100" baseline="30000" dirty="0"/>
              <a:t>[8]</a:t>
            </a:r>
            <a:r>
              <a:rPr lang="en-US" sz="1100" dirty="0"/>
              <a:t> </a:t>
            </a:r>
            <a:r>
              <a:rPr lang="en-US" sz="1100" dirty="0" err="1"/>
              <a:t>Comninou</a:t>
            </a:r>
            <a:r>
              <a:rPr lang="en-US" sz="1100" dirty="0"/>
              <a:t>, M., </a:t>
            </a:r>
            <a:r>
              <a:rPr lang="en-US" sz="1100" dirty="0" err="1"/>
              <a:t>Dundurs</a:t>
            </a:r>
            <a:r>
              <a:rPr lang="en-US" sz="1100" dirty="0"/>
              <a:t>, J. “On Lack of  Uniqueness in Heat Conduction through a Solid to Solid Contact.</a:t>
            </a:r>
            <a:r>
              <a:rPr lang="en-US" sz="1100" i="1" dirty="0"/>
              <a:t> Journal of Heat Transfer</a:t>
            </a:r>
            <a:r>
              <a:rPr lang="en-US" sz="1100" dirty="0"/>
              <a:t>, Vol. 102, 1980, pp. 319-323.</a:t>
            </a:r>
          </a:p>
          <a:p>
            <a:pPr marL="0" indent="0">
              <a:buNone/>
            </a:pPr>
            <a:r>
              <a:rPr lang="en-US" sz="1100" baseline="30000" dirty="0"/>
              <a:t>[9]</a:t>
            </a:r>
            <a:r>
              <a:rPr lang="en-US" sz="1100" dirty="0"/>
              <a:t> </a:t>
            </a:r>
            <a:r>
              <a:rPr lang="en-US" sz="1100" dirty="0" err="1"/>
              <a:t>Comninou</a:t>
            </a:r>
            <a:r>
              <a:rPr lang="en-US" sz="1100" dirty="0"/>
              <a:t>, M., </a:t>
            </a:r>
            <a:r>
              <a:rPr lang="en-US" sz="1100" dirty="0" err="1"/>
              <a:t>Dundurs</a:t>
            </a:r>
            <a:r>
              <a:rPr lang="en-US" sz="1100" dirty="0"/>
              <a:t>, J., Barber, J. R., “Planar Hertz Contact With Heat Condition”,</a:t>
            </a:r>
            <a:r>
              <a:rPr lang="en-US" sz="1100" i="1" dirty="0"/>
              <a:t> Journal of Applied Mechanics, </a:t>
            </a:r>
            <a:r>
              <a:rPr lang="en-US" sz="1100" dirty="0"/>
              <a:t>Vol. 48, 1981, pp. 549-554.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[10]</a:t>
            </a:r>
            <a:r>
              <a:rPr lang="en-US" sz="1100" dirty="0"/>
              <a:t> </a:t>
            </a:r>
            <a:r>
              <a:rPr lang="en-US" sz="1100" dirty="0" err="1"/>
              <a:t>Comninou</a:t>
            </a:r>
            <a:r>
              <a:rPr lang="en-US" sz="1100" dirty="0"/>
              <a:t>, M., Barber, J. R., </a:t>
            </a:r>
            <a:r>
              <a:rPr lang="en-US" sz="1100" dirty="0" err="1"/>
              <a:t>Dunders</a:t>
            </a:r>
            <a:r>
              <a:rPr lang="en-US" sz="1100" dirty="0"/>
              <a:t>, J. “Heat Conduction Through a Flat Punch”. </a:t>
            </a:r>
            <a:r>
              <a:rPr lang="en-US" sz="1100" i="1" dirty="0"/>
              <a:t>Journal of Applied Mechanics, </a:t>
            </a:r>
            <a:r>
              <a:rPr lang="en-US" sz="1100" dirty="0"/>
              <a:t>Vol. 48. 1981, pp. 871-875</a:t>
            </a:r>
          </a:p>
          <a:p>
            <a:pPr marL="0" indent="0">
              <a:buNone/>
            </a:pPr>
            <a:r>
              <a:rPr lang="en-US" sz="1100" baseline="30000" dirty="0"/>
              <a:t>[11] </a:t>
            </a:r>
            <a:r>
              <a:rPr lang="en-US" sz="1100" dirty="0"/>
              <a:t> </a:t>
            </a:r>
            <a:r>
              <a:rPr lang="en-US" sz="1100" dirty="0" err="1"/>
              <a:t>Comninou</a:t>
            </a:r>
            <a:r>
              <a:rPr lang="en-US" sz="1100" dirty="0"/>
              <a:t>, M. , Barber, J. R., “The </a:t>
            </a:r>
            <a:r>
              <a:rPr lang="en-US" sz="1100" dirty="0" err="1"/>
              <a:t>Thermoelastic</a:t>
            </a:r>
            <a:r>
              <a:rPr lang="en-US" sz="1100" dirty="0"/>
              <a:t> Hertz Problem With Pressure Dependent Contact Resistance”. </a:t>
            </a:r>
            <a:r>
              <a:rPr lang="en-US" sz="1100" i="1" dirty="0"/>
              <a:t>International Journal of Mechanical  Science, </a:t>
            </a:r>
            <a:r>
              <a:rPr lang="en-US" sz="1100" dirty="0"/>
              <a:t>Vol 26, 1984, pp 549-554.</a:t>
            </a:r>
          </a:p>
          <a:p>
            <a:pPr marL="0" indent="0">
              <a:buNone/>
            </a:pPr>
            <a:r>
              <a:rPr lang="en-US" sz="1100" baseline="30000" dirty="0"/>
              <a:t>[12]</a:t>
            </a:r>
            <a:r>
              <a:rPr lang="en-US" sz="1100" dirty="0"/>
              <a:t> Espinosa, V. , </a:t>
            </a:r>
            <a:r>
              <a:rPr lang="en-US" sz="1100" dirty="0" err="1"/>
              <a:t>Foces</a:t>
            </a:r>
            <a:r>
              <a:rPr lang="en-US" sz="1100" dirty="0"/>
              <a:t>, A. “Boundary Elemental Method Applied to Three Dimensional </a:t>
            </a:r>
            <a:r>
              <a:rPr lang="en-US" sz="1100" dirty="0" err="1"/>
              <a:t>Thermoelastic</a:t>
            </a:r>
            <a:r>
              <a:rPr lang="en-US" sz="1100" dirty="0"/>
              <a:t> Contact”. </a:t>
            </a:r>
            <a:r>
              <a:rPr lang="en-US" sz="1100" i="1" dirty="0"/>
              <a:t>Engineering Analysis with Boundary Elements, </a:t>
            </a:r>
            <a:r>
              <a:rPr lang="en-US" sz="1100" dirty="0"/>
              <a:t>2012, pp. 928-933</a:t>
            </a:r>
          </a:p>
          <a:p>
            <a:pPr marL="0" indent="0">
              <a:buNone/>
            </a:pPr>
            <a:r>
              <a:rPr lang="en-US" sz="1100" baseline="30000" dirty="0"/>
              <a:t>[13]</a:t>
            </a:r>
            <a:r>
              <a:rPr lang="en-US" sz="1100" dirty="0"/>
              <a:t> </a:t>
            </a:r>
            <a:r>
              <a:rPr lang="en-US" sz="1100" dirty="0" err="1"/>
              <a:t>Kishimoto</a:t>
            </a:r>
            <a:r>
              <a:rPr lang="en-US" sz="1100" dirty="0"/>
              <a:t>, K., Inoue, H., Shibuya, T., “Boundary element analysis of </a:t>
            </a:r>
            <a:r>
              <a:rPr lang="en-US" sz="1100" dirty="0" err="1"/>
              <a:t>thermoelastic</a:t>
            </a:r>
            <a:r>
              <a:rPr lang="en-US" sz="1100" dirty="0"/>
              <a:t> contact problems”. </a:t>
            </a:r>
            <a:r>
              <a:rPr lang="en-US" sz="1100" i="1" dirty="0"/>
              <a:t>Engineering Analysis with Boundary Elements</a:t>
            </a:r>
            <a:r>
              <a:rPr lang="en-US" sz="1100" dirty="0"/>
              <a:t>, 1995, pp. 329-337 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[14]</a:t>
            </a:r>
            <a:r>
              <a:rPr lang="en-US" sz="1100" dirty="0"/>
              <a:t> </a:t>
            </a:r>
            <a:r>
              <a:rPr lang="en-US" sz="1100" dirty="0" err="1"/>
              <a:t>Pelesko</a:t>
            </a:r>
            <a:r>
              <a:rPr lang="en-US" sz="1100" dirty="0"/>
              <a:t>, J. A. ,”Nonlinear Stability, </a:t>
            </a:r>
            <a:r>
              <a:rPr lang="en-US" sz="1100" dirty="0" err="1"/>
              <a:t>Thermoelastic</a:t>
            </a:r>
            <a:r>
              <a:rPr lang="en-US" sz="1100" dirty="0"/>
              <a:t> Contact, and the Barber Condition”. </a:t>
            </a:r>
            <a:r>
              <a:rPr lang="en-US" sz="1100" i="1" dirty="0"/>
              <a:t>Journal of Applied Mechanics, </a:t>
            </a:r>
            <a:r>
              <a:rPr lang="en-US" sz="1100" dirty="0"/>
              <a:t>Vol 68, pp. 28-33</a:t>
            </a:r>
            <a:endParaRPr lang="en-US" sz="1100" baseline="30000" dirty="0"/>
          </a:p>
          <a:p>
            <a:pPr marL="0" indent="0">
              <a:buNone/>
            </a:pPr>
            <a:r>
              <a:rPr lang="en-US" sz="1100" baseline="30000" dirty="0"/>
              <a:t>[15] </a:t>
            </a:r>
            <a:r>
              <a:rPr lang="en-US" sz="1100" dirty="0"/>
              <a:t> Shi, P., </a:t>
            </a:r>
            <a:r>
              <a:rPr lang="en-US" sz="1100" dirty="0" err="1"/>
              <a:t>Shillor</a:t>
            </a:r>
            <a:r>
              <a:rPr lang="en-US" sz="1100" dirty="0"/>
              <a:t>, M., Zou, X. L., “Numerical Solutions to One-Dimensional Problems of </a:t>
            </a:r>
            <a:r>
              <a:rPr lang="en-US" sz="1100" dirty="0" err="1"/>
              <a:t>Thermoelastic</a:t>
            </a:r>
            <a:r>
              <a:rPr lang="en-US" sz="1100" dirty="0"/>
              <a:t> Contact”. </a:t>
            </a:r>
            <a:r>
              <a:rPr lang="en-US" sz="1100" i="1" dirty="0"/>
              <a:t>Computers Mathematical Applications, </a:t>
            </a:r>
            <a:r>
              <a:rPr lang="en-US" sz="1100" dirty="0"/>
              <a:t>Vol 22, 1991, pp 65-78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2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9542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2339"/>
            <a:ext cx="77724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686" y="1393371"/>
            <a:ext cx="5323114" cy="4555670"/>
          </a:xfrm>
        </p:spPr>
        <p:txBody>
          <a:bodyPr/>
          <a:lstStyle/>
          <a:p>
            <a:pPr algn="just"/>
            <a:r>
              <a:rPr lang="en-US" sz="2200" dirty="0"/>
              <a:t>Interest in aerospace industry to design very high speed high (Mach 5+) in atmosphere aircraft</a:t>
            </a:r>
          </a:p>
          <a:p>
            <a:pPr algn="just"/>
            <a:r>
              <a:rPr lang="en-US" sz="2200" dirty="0"/>
              <a:t>Conditions lead to both large forces and temperatures that must be accounted for.</a:t>
            </a:r>
          </a:p>
          <a:p>
            <a:pPr algn="just"/>
            <a:r>
              <a:rPr lang="en-US" sz="2200" dirty="0"/>
              <a:t>One issue is intermittent contact between substructures in conjunction with these high temperatures (whether caused by thermal expansion, mechanical vibration, or both). </a:t>
            </a:r>
          </a:p>
          <a:p>
            <a:pPr algn="just"/>
            <a:r>
              <a:rPr lang="en-US" sz="2200" dirty="0"/>
              <a:t>Example: Hat Stiffened Panel</a:t>
            </a:r>
          </a:p>
          <a:p>
            <a:pPr algn="just"/>
            <a:r>
              <a:rPr lang="en-US" sz="2200" dirty="0"/>
              <a:t>Other applications of this kind of thermo-elastic contact including nuclear reactor cooling and electronics.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Image result for hat stiffened pan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44" y="3927292"/>
            <a:ext cx="3045950" cy="20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sonic vehicl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/>
          <a:stretch/>
        </p:blipFill>
        <p:spPr bwMode="auto">
          <a:xfrm>
            <a:off x="6037944" y="1535339"/>
            <a:ext cx="3104443" cy="20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1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5236029" cy="4572000"/>
          </a:xfrm>
        </p:spPr>
        <p:txBody>
          <a:bodyPr/>
          <a:lstStyle/>
          <a:p>
            <a:r>
              <a:rPr lang="en-US" sz="2500" dirty="0"/>
              <a:t>Idealized boundary conditions can lead to intractable solutions</a:t>
            </a:r>
          </a:p>
          <a:p>
            <a:r>
              <a:rPr lang="en-US" sz="2500" dirty="0"/>
              <a:t>Even in simple 1D problems, questions of the existence, uniqueness and stability can arise.</a:t>
            </a:r>
          </a:p>
          <a:p>
            <a:r>
              <a:rPr lang="en-US" sz="2500" dirty="0"/>
              <a:t>Solution proposed by Barber is introduce a thermal contact resistance that is dependent on contact pressure</a:t>
            </a:r>
          </a:p>
          <a:p>
            <a:r>
              <a:rPr lang="en-US" sz="2500" dirty="0"/>
              <a:t>Fully coupled transient heat transfer and structural problem, loosely coupled steady state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21829" y="1524001"/>
            <a:ext cx="2869224" cy="4351978"/>
            <a:chOff x="12649201" y="1436582"/>
            <a:chExt cx="4612946" cy="7125119"/>
          </a:xfrm>
        </p:grpSpPr>
        <p:pic>
          <p:nvPicPr>
            <p:cNvPr id="6" name="Picture 2" descr="C:\Users\CJ\Dropbox\TIM_Presentation\ThermoProble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8" r="6592" b="1940"/>
            <a:stretch/>
          </p:blipFill>
          <p:spPr bwMode="auto">
            <a:xfrm>
              <a:off x="12649201" y="1436582"/>
              <a:ext cx="4612946" cy="712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15210607" y="703414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5363008" y="7041096"/>
              <a:ext cx="0" cy="2285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5515408" y="6663757"/>
              <a:ext cx="636366" cy="65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5363008" y="2801339"/>
              <a:ext cx="0" cy="418995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5409628" y="4958090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25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CJ\Dropbox\TIM_Presentation\ThermoProble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8" r="6592" b="1940"/>
          <a:stretch/>
        </p:blipFill>
        <p:spPr bwMode="auto">
          <a:xfrm>
            <a:off x="7870605" y="618273"/>
            <a:ext cx="1190608" cy="18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330959" y="2404282"/>
                <a:ext cx="5237327" cy="34506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1D Conduction*: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𝜃</m:t>
                        </m:r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∞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𝜕𝜃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1D Lame-</a:t>
                </a:r>
                <a:r>
                  <a:rPr lang="en-US" sz="2400" dirty="0" err="1"/>
                  <a:t>Navier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𝜇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𝜕𝜃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𝜌</m:t>
                        </m:r>
                      </m:e>
                    </m:acc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/>
                  <a:t>1</a:t>
                </a:r>
                <a:r>
                  <a:rPr lang="en-US" sz="2400" dirty="0"/>
                  <a:t>D Hooke’s Law: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𝜎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𝜕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𝜇𝜃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Note: 	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𝜇</m:t>
                    </m:r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𝛼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	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𝛼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sz="2200" dirty="0"/>
                  <a:t> then fully out of contact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1600" dirty="0"/>
                  <a:t>*All future analysis have no convection (H=0)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959" y="2404282"/>
                <a:ext cx="5237327" cy="3450608"/>
              </a:xfrm>
              <a:prstGeom prst="rect">
                <a:avLst/>
              </a:prstGeom>
              <a:blipFill rotWithShape="1">
                <a:blip r:embed="rId3"/>
                <a:stretch>
                  <a:fillRect l="-1746" b="-219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6789"/>
            <a:ext cx="7772400" cy="805218"/>
          </a:xfrm>
        </p:spPr>
        <p:txBody>
          <a:bodyPr/>
          <a:lstStyle/>
          <a:p>
            <a:r>
              <a:rPr lang="en-US" sz="2400" dirty="0"/>
              <a:t>The non-dimensional transient equations were derived from energy and force balance for the 1D rod.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 bwMode="auto">
              <a:xfrm>
                <a:off x="5523067" y="2402007"/>
                <a:ext cx="3741998" cy="38077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BCs: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0,</m:t>
                        </m:r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                                   (</a:t>
                </a:r>
                <a:r>
                  <a:rPr lang="en-US" sz="1800" dirty="0" err="1"/>
                  <a:t>i</a:t>
                </a:r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US" sz="18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         (ii)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0,</m:t>
                        </m:r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                                  (iii)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                                  (iv)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r>
                          <a:rPr lang="en-US" sz="18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/>
                          </a:rPr>
                          <m:t>𝜕</m:t>
                        </m:r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  <m:r>
                          <a:rPr lang="en-US" sz="1800" i="1"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                                 (v)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/>
                              </a:rPr>
                              <m:t>=0,  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     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𝑐𝑜𝑛𝑡𝑎𝑐𝑡</m:t>
                            </m:r>
                          </m:e>
                          <m:e>
                            <m:r>
                              <a:rPr lang="en-US" sz="1800" i="1">
                                <a:latin typeface="Cambria Math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/>
                              </a:rPr>
                              <m:t>=0,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𝑛𝑜𝑡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𝑐𝑜𝑛𝑡𝑎𝑐𝑡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800" dirty="0"/>
                  <a:t>      (vi)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𝜕𝜃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acc>
                                  <m:accPr>
                                    <m:chr m:val="̂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den>
                            </m:f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1,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 i="1">
                                <a:latin typeface="Cambria Math"/>
                              </a:rPr>
                              <m:t>, 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𝑖𝑛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/>
                                  </a:rPr>
                                  <m:t>𝜕𝜃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𝑥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/>
                              </a:rPr>
                              <m:t>=0,                   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  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800" dirty="0"/>
                  <a:t>  (vii)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3067" y="2402007"/>
                <a:ext cx="3741998" cy="3807724"/>
              </a:xfrm>
              <a:prstGeom prst="rect">
                <a:avLst/>
              </a:prstGeom>
              <a:blipFill rotWithShape="1">
                <a:blip r:embed="rId4"/>
                <a:stretch>
                  <a:fillRect l="-1136" t="-638" r="-487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97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7739"/>
            <a:ext cx="77724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Transient Solutions (No 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4663"/>
            <a:ext cx="7772400" cy="4661338"/>
          </a:xfrm>
        </p:spPr>
        <p:txBody>
          <a:bodyPr/>
          <a:lstStyle/>
          <a:p>
            <a:r>
              <a:rPr lang="en-US" sz="2200" dirty="0"/>
              <a:t>A first a transient analysis was performed looking rod in full contact with no thermal resistance:</a:t>
            </a:r>
          </a:p>
          <a:p>
            <a:r>
              <a:rPr lang="en-US" sz="2200" dirty="0"/>
              <a:t>Next the transient analysis was done for the rod out of contact (this is irrespective of 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ac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0725" y="3277591"/>
            <a:ext cx="4800600" cy="3600450"/>
          </a:xfrm>
          <a:prstGeom prst="rect">
            <a:avLst/>
          </a:prstGeom>
        </p:spPr>
      </p:pic>
      <p:pic>
        <p:nvPicPr>
          <p:cNvPr id="6" name="NoContact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369" y="3277591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835462" y="6069724"/>
            <a:ext cx="1229163" cy="788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91615"/>
            <a:ext cx="77724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Steady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155207"/>
                <a:ext cx="7772400" cy="1040524"/>
              </a:xfrm>
            </p:spPr>
            <p:txBody>
              <a:bodyPr/>
              <a:lstStyle/>
              <a:p>
                <a:r>
                  <a:rPr lang="en-US" sz="2400" dirty="0"/>
                  <a:t>The steady solution for in contact were derived from the transient equations. The plots assume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55207"/>
                <a:ext cx="7772400" cy="1040524"/>
              </a:xfrm>
              <a:blipFill rotWithShape="1">
                <a:blip r:embed="rId2"/>
                <a:stretch>
                  <a:fillRect l="-1098" t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3551" y="1852831"/>
                <a:ext cx="5194739" cy="2676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  <m:r>
                          <a:rPr lang="en-US" sz="2800" i="1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US" sz="2800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𝜀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𝜕</m:t>
                        </m:r>
                        <m:r>
                          <a:rPr lang="en-US" sz="28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𝜕</m:t>
                        </m:r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US" sz="2800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−1)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𝜎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𝜕</m:t>
                        </m:r>
                        <m:r>
                          <a:rPr lang="en-US" sz="2800" i="1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𝜕</m:t>
                        </m:r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−</m:t>
                    </m:r>
                    <m:r>
                      <a:rPr lang="en-US" sz="2800" i="1">
                        <a:latin typeface="Cambria Math"/>
                      </a:rPr>
                      <m:t>𝜇𝜃</m:t>
                    </m:r>
                    <m:r>
                      <a:rPr lang="en-US" sz="2800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US" sz="2800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51" y="1852831"/>
                <a:ext cx="5194739" cy="2676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20" y="2113331"/>
            <a:ext cx="3200400" cy="239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64" y="4463235"/>
            <a:ext cx="3200400" cy="239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6" y="4468363"/>
            <a:ext cx="3200400" cy="239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3" y="4469584"/>
            <a:ext cx="3200400" cy="239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82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3683"/>
            <a:ext cx="77724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Resistance-Pressure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6" y="3420554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34" y="3393544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1112230"/>
            <a:ext cx="80955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the steady problem the time dependence of the contact pressure and contact resistance is ignored, so their correlation can be plotted.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 the transient case, a function for the thermal resistance is necessary to close the loop, as the resistance is a function of contact pressure which is a function of 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From literature, it is generally assumed resistance decreases with contact pressure.  The function must intersect with the surface.</a:t>
            </a:r>
          </a:p>
        </p:txBody>
      </p:sp>
    </p:spTree>
    <p:extLst>
      <p:ext uri="{BB962C8B-B14F-4D97-AF65-F5344CB8AC3E}">
        <p14:creationId xmlns:p14="http://schemas.microsoft.com/office/powerpoint/2010/main" val="208929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1412-6A59-4836-9746-C506D734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62152"/>
          </a:xfrm>
        </p:spPr>
        <p:txBody>
          <a:bodyPr/>
          <a:lstStyle/>
          <a:p>
            <a:r>
              <a:rPr lang="en-US" dirty="0"/>
              <a:t>Numerical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D941-9BE6-4BCE-A0F4-53533B84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71752"/>
            <a:ext cx="7772400" cy="4824248"/>
          </a:xfrm>
        </p:spPr>
        <p:txBody>
          <a:bodyPr/>
          <a:lstStyle/>
          <a:p>
            <a:r>
              <a:rPr lang="en-US" sz="2200" dirty="0"/>
              <a:t>Fixed supports on top and bottom</a:t>
            </a:r>
          </a:p>
          <a:p>
            <a:r>
              <a:rPr lang="en-US" sz="2200" dirty="0"/>
              <a:t>Frictional contact with 0.6 as friction (R value)</a:t>
            </a:r>
          </a:p>
          <a:p>
            <a:r>
              <a:rPr lang="en-US" sz="2200" dirty="0"/>
              <a:t>Gap distance constant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9085-0673-46C3-855E-3F0EE2B4B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deformation">
            <a:hlinkClick r:id="" action="ppaction://media"/>
            <a:extLst>
              <a:ext uri="{FF2B5EF4-FFF2-40B4-BE49-F238E27FC236}">
                <a16:creationId xmlns:a16="http://schemas.microsoft.com/office/drawing/2014/main" id="{49FCEA0C-5F02-4EA4-8D73-FE82CC048B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686" r="35915" b="34496"/>
          <a:stretch/>
        </p:blipFill>
        <p:spPr>
          <a:xfrm>
            <a:off x="1045779" y="2525130"/>
            <a:ext cx="7052441" cy="2166435"/>
          </a:xfrm>
          <a:prstGeom prst="rect">
            <a:avLst/>
          </a:prstGeom>
        </p:spPr>
      </p:pic>
      <p:pic>
        <p:nvPicPr>
          <p:cNvPr id="7" name="stress">
            <a:hlinkClick r:id="" action="ppaction://media"/>
            <a:extLst>
              <a:ext uri="{FF2B5EF4-FFF2-40B4-BE49-F238E27FC236}">
                <a16:creationId xmlns:a16="http://schemas.microsoft.com/office/drawing/2014/main" id="{65826DC8-8A5A-4D7C-88EF-6D26853354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-2708" r="35402" b="40677"/>
          <a:stretch/>
        </p:blipFill>
        <p:spPr>
          <a:xfrm>
            <a:off x="1055743" y="4553599"/>
            <a:ext cx="7052440" cy="23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7543"/>
            <a:ext cx="7772400" cy="4528457"/>
          </a:xfrm>
        </p:spPr>
        <p:txBody>
          <a:bodyPr/>
          <a:lstStyle/>
          <a:p>
            <a:r>
              <a:rPr lang="en-US" sz="2600" dirty="0"/>
              <a:t>Stress is constant throughout the 1D rod</a:t>
            </a:r>
          </a:p>
          <a:p>
            <a:r>
              <a:rPr lang="en-US" sz="2600" dirty="0"/>
              <a:t>The steady state temperature is linear throughout the rod when in contact, and is flat when the rod is out of contact.</a:t>
            </a:r>
          </a:p>
          <a:p>
            <a:r>
              <a:rPr lang="en-US" sz="2600" dirty="0"/>
              <a:t>Steady state displacements throughout the rod are quadratic and negative, with the minimum at the center of the rod. </a:t>
            </a:r>
          </a:p>
          <a:p>
            <a:r>
              <a:rPr lang="en-US" sz="2600" dirty="0"/>
              <a:t>Contact resistance is difficult to evaluate, as it should be a function of contact pressure, which varies in time. This function would be necessary to solve the transient fully coupled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DEF7703-01BE-4DA3-BF48-4C0230895D7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67477"/>
      </p:ext>
    </p:extLst>
  </p:cSld>
  <p:clrMapOvr>
    <a:masterClrMapping/>
  </p:clrMapOvr>
</p:sld>
</file>

<file path=ppt/theme/theme1.xml><?xml version="1.0" encoding="utf-8"?>
<a:theme xmlns:a="http://schemas.openxmlformats.org/drawingml/2006/main" name="1_VONKARM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9102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9102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4876</TotalTime>
  <Words>1216</Words>
  <Application>Microsoft Office PowerPoint</Application>
  <PresentationFormat>On-screen Show (4:3)</PresentationFormat>
  <Paragraphs>94</Paragraphs>
  <Slides>11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Times</vt:lpstr>
      <vt:lpstr>Times New Roman</vt:lpstr>
      <vt:lpstr>1_VONKARMAN</vt:lpstr>
      <vt:lpstr>1D Thermo-elastic Contact</vt:lpstr>
      <vt:lpstr>Background</vt:lpstr>
      <vt:lpstr>Challenges</vt:lpstr>
      <vt:lpstr>Formulation</vt:lpstr>
      <vt:lpstr>Transient Solutions (No R)</vt:lpstr>
      <vt:lpstr>Steady Solutions</vt:lpstr>
      <vt:lpstr>Resistance-Pressure Correlations</vt:lpstr>
      <vt:lpstr>Numerical simulation</vt:lpstr>
      <vt:lpstr>Conclusions</vt:lpstr>
      <vt:lpstr>References</vt:lpstr>
      <vt:lpstr>Thank you!</vt:lpstr>
    </vt:vector>
  </TitlesOfParts>
  <Company>CT State Deptartment of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Von Karman - Turbulence and Skin Friction</dc:title>
  <dc:creator>ASU-NAM</dc:creator>
  <cp:lastModifiedBy>Run Si</cp:lastModifiedBy>
  <cp:revision>299</cp:revision>
  <dcterms:created xsi:type="dcterms:W3CDTF">2015-09-01T20:29:19Z</dcterms:created>
  <dcterms:modified xsi:type="dcterms:W3CDTF">2018-04-25T02:46:10Z</dcterms:modified>
</cp:coreProperties>
</file>